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A1F0E-1E03-4085-A656-B9697D1DA5CA}" type="datetimeFigureOut">
              <a:rPr lang="nl-NL" smtClean="0"/>
              <a:t>11-12-2014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C3D06-609F-4E43-AD66-739EAF9DC6D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bloed/bloedtransfusiesx.html" TargetMode="External"/><Relationship Id="rId2" Type="http://schemas.openxmlformats.org/officeDocument/2006/relationships/hyperlink" Target="http://www.bioplek.org/animaties/bloed/bloedtransfusi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WRUb9P3UU4&amp;list=PLACC0111545A9132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0voorbiologie.nl/index.php?cat=9&amp;id=783&amp;par=806&amp;sub=81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0voorbiologie.nl/index.php?cat=9&amp;id=393&amp;par=405&amp;sub=40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afweer/bloedgroepx.html" TargetMode="External"/><Relationship Id="rId2" Type="http://schemas.openxmlformats.org/officeDocument/2006/relationships/hyperlink" Target="http://www.bioplek.org/animaties/afweer/bloedgroep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afweer/bloedgroep2x.html" TargetMode="External"/><Relationship Id="rId2" Type="http://schemas.openxmlformats.org/officeDocument/2006/relationships/hyperlink" Target="http://www.bioplek.org/animaties%20onderbouw/blrhesuseenvoudig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21.6. Bloedtransfusie en orgaantransplantaties 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r>
              <a:rPr lang="nl-NL" sz="2400" dirty="0" smtClean="0"/>
              <a:t>In de 17</a:t>
            </a:r>
            <a:r>
              <a:rPr lang="nl-NL" sz="2400" baseline="30000" dirty="0" smtClean="0"/>
              <a:t>de</a:t>
            </a:r>
            <a:r>
              <a:rPr lang="nl-NL" sz="2400" dirty="0" smtClean="0"/>
              <a:t> eeuw dachten sommige mensen dat 'slecht bloed' verantwoordelijk was voor bijvoorbeeld geestesziekten. Bloedtransfusie zou voor verjonging en versterking zorgen. 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smtClean="0"/>
              <a:t>Franse arts </a:t>
            </a:r>
            <a:r>
              <a:rPr lang="nl-NL" sz="2400" dirty="0" err="1" smtClean="0"/>
              <a:t>Denys</a:t>
            </a:r>
            <a:r>
              <a:rPr lang="nl-NL" sz="2400" dirty="0" smtClean="0"/>
              <a:t> ontfermde zich over een krankzinnige, die naakt door Parijs had gerend. </a:t>
            </a:r>
            <a:r>
              <a:rPr lang="nl-NL" sz="2400" dirty="0" err="1" smtClean="0"/>
              <a:t>Denys</a:t>
            </a:r>
            <a:r>
              <a:rPr lang="nl-NL" sz="2400" dirty="0" smtClean="0"/>
              <a:t> gaf de patiënt schapenbloed, waarna hij hevig ging transpireren en braken. Hij kreeg rugpijn en had zwarte urine. </a:t>
            </a:r>
            <a:r>
              <a:rPr lang="nl-NL" sz="2400" dirty="0" err="1" smtClean="0"/>
              <a:t>Denys</a:t>
            </a:r>
            <a:r>
              <a:rPr lang="nl-NL" sz="2400" dirty="0" smtClean="0"/>
              <a:t> beschouwde de zwarte urine als een goed teken, omdat de 'zwarte gal' uit het lichaam werd verwijderd. Uiteindelijk is de patiënt als gevolg van de behandeling overleden. </a:t>
            </a:r>
            <a:endParaRPr lang="nl-NL" sz="2400" dirty="0" smtClean="0"/>
          </a:p>
          <a:p>
            <a:r>
              <a:rPr lang="nl-NL" sz="2400" dirty="0" smtClean="0"/>
              <a:t>Veel </a:t>
            </a:r>
            <a:r>
              <a:rPr lang="nl-NL" sz="2400" dirty="0" smtClean="0"/>
              <a:t>goedbedoelde bloedtransfusies leidden in die tijd tot ernstige complicaties bij patiënten. In 1670 werden in Parijs alle vormen van bloedtransfusie verboden op straffe van 'lijfstraf'.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21.6.2. Het </a:t>
            </a:r>
            <a:r>
              <a:rPr lang="nl-NL" sz="3200" b="1" dirty="0" err="1" smtClean="0"/>
              <a:t>rhesus-bloedgroepensysteem</a:t>
            </a:r>
            <a:r>
              <a:rPr lang="nl-NL" sz="3200" b="1" dirty="0" smtClean="0"/>
              <a:t> </a:t>
            </a:r>
            <a:r>
              <a:rPr lang="nl-NL" sz="3200" b="1" dirty="0" smtClean="0"/>
              <a:t>5</a:t>
            </a:r>
            <a:br>
              <a:rPr lang="nl-NL" sz="3200" b="1" dirty="0" smtClean="0"/>
            </a:br>
            <a:r>
              <a:rPr lang="nl-NL" sz="3200" b="1" dirty="0" smtClean="0"/>
              <a:t>schematische weergave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/>
          </a:bodyPr>
          <a:lstStyle/>
          <a:p>
            <a:r>
              <a:rPr lang="nl-NL" sz="1800" i="1" dirty="0" smtClean="0"/>
              <a:t>Problemen bij zwangerschap bij </a:t>
            </a:r>
            <a:br>
              <a:rPr lang="nl-NL" sz="1800" i="1" dirty="0" smtClean="0"/>
            </a:br>
            <a:r>
              <a:rPr lang="nl-NL" sz="1800" i="1" dirty="0" smtClean="0"/>
              <a:t>een resusnegatieve moeder en een tweede</a:t>
            </a:r>
            <a:br>
              <a:rPr lang="nl-NL" sz="1800" i="1" dirty="0" smtClean="0"/>
            </a:br>
            <a:r>
              <a:rPr lang="nl-NL" sz="1800" i="1" dirty="0" smtClean="0"/>
              <a:t>resuspositief </a:t>
            </a:r>
            <a:r>
              <a:rPr lang="nl-NL" sz="1800" i="1" dirty="0" smtClean="0"/>
              <a:t>kind</a:t>
            </a:r>
          </a:p>
          <a:p>
            <a:endParaRPr lang="nl-NL" sz="1800" i="1" dirty="0" smtClean="0"/>
          </a:p>
          <a:p>
            <a:endParaRPr lang="nl-NL" sz="1800" dirty="0"/>
          </a:p>
        </p:txBody>
      </p:sp>
      <p:pic>
        <p:nvPicPr>
          <p:cNvPr id="4" name="Afbeelding 3" descr="rhesusnegatieve moeder met rhesuspositief ki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2132856"/>
            <a:ext cx="6627650" cy="458633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21.6.2. Het </a:t>
            </a:r>
            <a:r>
              <a:rPr lang="nl-NL" sz="3200" b="1" dirty="0" err="1" smtClean="0"/>
              <a:t>rhesus-bloedgroepensysteem</a:t>
            </a:r>
            <a:r>
              <a:rPr lang="nl-NL" sz="3200" b="1" dirty="0" smtClean="0"/>
              <a:t> </a:t>
            </a:r>
            <a:r>
              <a:rPr lang="nl-NL" sz="3200" b="1" dirty="0" smtClean="0"/>
              <a:t>6</a:t>
            </a:r>
            <a:r>
              <a:rPr lang="nl-NL" sz="3200" b="1" dirty="0" smtClean="0"/>
              <a:t/>
            </a:r>
            <a:br>
              <a:rPr lang="nl-NL" sz="3200" b="1" dirty="0" smtClean="0"/>
            </a:b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nl-NL" sz="2400" dirty="0" smtClean="0"/>
              <a:t>De </a:t>
            </a:r>
            <a:r>
              <a:rPr lang="nl-NL" sz="2400" b="1" dirty="0" smtClean="0"/>
              <a:t>complicaties met </a:t>
            </a:r>
            <a:r>
              <a:rPr lang="nl-NL" sz="2400" b="1" dirty="0" err="1" smtClean="0"/>
              <a:t>resus</a:t>
            </a:r>
            <a:r>
              <a:rPr lang="nl-NL" sz="2400" b="1" dirty="0" smtClean="0"/>
              <a:t> </a:t>
            </a:r>
            <a:r>
              <a:rPr lang="nl-NL" sz="2400" dirty="0" smtClean="0"/>
              <a:t>bij zwangerschappen kunnen tegenwoordig </a:t>
            </a:r>
            <a:r>
              <a:rPr lang="nl-NL" sz="2400" b="1" dirty="0" smtClean="0"/>
              <a:t>voorkomen worden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b="1" dirty="0" smtClean="0"/>
              <a:t>Ten eerste:</a:t>
            </a:r>
            <a:r>
              <a:rPr lang="nl-NL" sz="2400" dirty="0" smtClean="0"/>
              <a:t> </a:t>
            </a:r>
            <a:r>
              <a:rPr lang="nl-NL" sz="2400" dirty="0" smtClean="0"/>
              <a:t>wordt </a:t>
            </a:r>
            <a:r>
              <a:rPr lang="nl-NL" sz="2400" b="1" dirty="0" smtClean="0"/>
              <a:t>aan een resusnegatieve moeder</a:t>
            </a:r>
            <a:r>
              <a:rPr lang="nl-NL" sz="2400" dirty="0" smtClean="0"/>
              <a:t>, direct na het baren van een resuspositief kind, </a:t>
            </a:r>
            <a:r>
              <a:rPr lang="nl-NL" sz="2400" b="1" dirty="0" err="1" smtClean="0"/>
              <a:t>anti-D</a:t>
            </a:r>
            <a:r>
              <a:rPr lang="nl-NL" sz="2400" dirty="0" smtClean="0"/>
              <a:t> ingespoten. Hierdoor worden resuspositieve rode bloedcellen van de foetus, die tijdens de bevalling in het bloed van de moeder terecht zijn gekomen, </a:t>
            </a:r>
            <a:r>
              <a:rPr lang="nl-NL" sz="2400" b="1" dirty="0" smtClean="0"/>
              <a:t>direct afgebroken, voordat de moeder zelf antistoffen heeft kunnen maken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Een </a:t>
            </a:r>
            <a:r>
              <a:rPr lang="nl-NL" sz="2400" dirty="0" smtClean="0"/>
              <a:t>eventueel </a:t>
            </a:r>
            <a:r>
              <a:rPr lang="nl-NL" sz="2400" b="1" dirty="0" smtClean="0"/>
              <a:t>volgend resuspositief kind loopt dan geen gevaar. </a:t>
            </a:r>
            <a:endParaRPr lang="nl-NL" sz="2400" b="1" dirty="0" smtClean="0"/>
          </a:p>
          <a:p>
            <a:r>
              <a:rPr lang="nl-NL" sz="2400" b="1" dirty="0" smtClean="0"/>
              <a:t>Ten tweede</a:t>
            </a:r>
            <a:r>
              <a:rPr lang="nl-NL" sz="2400" dirty="0" smtClean="0"/>
              <a:t>: Doordat </a:t>
            </a:r>
            <a:r>
              <a:rPr lang="nl-NL" sz="2400" dirty="0" smtClean="0"/>
              <a:t>hier tegenwoordig goed op gelet wordt, komen de zogenoemde </a:t>
            </a:r>
            <a:r>
              <a:rPr lang="nl-NL" sz="2400" b="1" dirty="0" err="1" smtClean="0"/>
              <a:t>resusbaby's</a:t>
            </a:r>
            <a:r>
              <a:rPr lang="nl-NL" sz="2400" dirty="0" smtClean="0"/>
              <a:t> in Nederland niet meer voor</a:t>
            </a:r>
            <a:endParaRPr lang="nl-NL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21.6.3. </a:t>
            </a:r>
            <a:r>
              <a:rPr lang="nl-NL" sz="3200" b="1" dirty="0" smtClean="0"/>
              <a:t>Bloedtransfusies</a:t>
            </a:r>
            <a:br>
              <a:rPr lang="nl-NL" sz="3200" b="1" dirty="0" smtClean="0"/>
            </a:br>
            <a:r>
              <a:rPr lang="nl-NL" sz="3200" b="1" dirty="0" smtClean="0"/>
              <a:t>Uitleg volgende dia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/>
          <a:lstStyle/>
          <a:p>
            <a:r>
              <a:rPr lang="nl-NL" dirty="0" smtClean="0"/>
              <a:t>Bekijk de </a:t>
            </a:r>
            <a:r>
              <a:rPr lang="nl-NL" dirty="0" smtClean="0">
                <a:hlinkClick r:id="rId2"/>
              </a:rPr>
              <a:t>animatie</a:t>
            </a:r>
            <a:r>
              <a:rPr lang="nl-NL" dirty="0" smtClean="0"/>
              <a:t> op </a:t>
            </a:r>
            <a:r>
              <a:rPr lang="nl-NL" dirty="0" err="1" smtClean="0"/>
              <a:t>Bioplek</a:t>
            </a:r>
            <a:r>
              <a:rPr lang="nl-NL" dirty="0" smtClean="0"/>
              <a:t> (klik </a:t>
            </a:r>
            <a:r>
              <a:rPr lang="nl-NL" dirty="0" smtClean="0">
                <a:hlinkClick r:id="rId3"/>
              </a:rPr>
              <a:t>hier</a:t>
            </a:r>
            <a:r>
              <a:rPr lang="nl-NL" dirty="0" smtClean="0"/>
              <a:t> voor de </a:t>
            </a:r>
            <a:r>
              <a:rPr lang="nl-NL" dirty="0" err="1" smtClean="0"/>
              <a:t>iPad</a:t>
            </a:r>
            <a:r>
              <a:rPr lang="nl-NL" dirty="0" smtClean="0"/>
              <a:t>).</a:t>
            </a:r>
          </a:p>
          <a:p>
            <a:endParaRPr lang="nl-NL" dirty="0"/>
          </a:p>
        </p:txBody>
      </p:sp>
      <p:pic>
        <p:nvPicPr>
          <p:cNvPr id="4" name="Afbeelding 3" descr="bloedgroep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3648" y="2276872"/>
            <a:ext cx="6192688" cy="435036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/>
              <a:t>21.6.3  BLOEDTRANSFUSIES EN  </a:t>
            </a:r>
            <a:r>
              <a:rPr lang="en-US" sz="3200" b="1" dirty="0" smtClean="0"/>
              <a:t>BLOEDGROEPEN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SRUTENFRANS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https://www.youtube.com/watch?v=KWRUb9P3UU4&amp;list=PLACC0111545A9132A</a:t>
            </a:r>
            <a:r>
              <a:rPr lang="nl-NL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13 MIN. </a:t>
            </a:r>
            <a:r>
              <a:rPr lang="en-US" dirty="0" smtClean="0"/>
              <a:t>29</a:t>
            </a:r>
          </a:p>
          <a:p>
            <a:endParaRPr lang="en-US" dirty="0" smtClean="0"/>
          </a:p>
          <a:p>
            <a:r>
              <a:rPr lang="en-US" dirty="0" err="1" smtClean="0"/>
              <a:t>Bekijk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uitleg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keren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je </a:t>
            </a:r>
            <a:r>
              <a:rPr lang="en-US" dirty="0" err="1" smtClean="0"/>
              <a:t>zeker</a:t>
            </a:r>
            <a:r>
              <a:rPr lang="en-US" dirty="0" smtClean="0"/>
              <a:t> </a:t>
            </a:r>
            <a:r>
              <a:rPr lang="en-US" dirty="0" err="1" smtClean="0"/>
              <a:t>weet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je het </a:t>
            </a:r>
            <a:r>
              <a:rPr lang="en-US" dirty="0" err="1" smtClean="0"/>
              <a:t>begrijpt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21.6.4. </a:t>
            </a:r>
            <a:r>
              <a:rPr lang="nl-NL" sz="3200" b="1" dirty="0" smtClean="0"/>
              <a:t>Orgaantransplantaties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r>
              <a:rPr lang="nl-NL" sz="2400" dirty="0" smtClean="0"/>
              <a:t>In de jaren veertig, tijdens de tweede wereldoorlog, probeerden Engelse artsen stukjes huid te transplanteren bij slachtoffers met ernstige brandwonden. </a:t>
            </a:r>
            <a:r>
              <a:rPr lang="nl-NL" sz="2400" b="1" dirty="0" smtClean="0"/>
              <a:t>Deze ingrepen hadden geen succes. De getransplanteerde huid werd afgestoten. </a:t>
            </a:r>
            <a:endParaRPr lang="nl-NL" sz="2400" b="1" dirty="0" smtClean="0"/>
          </a:p>
          <a:p>
            <a:r>
              <a:rPr lang="nl-NL" sz="2400" dirty="0" smtClean="0"/>
              <a:t>In </a:t>
            </a:r>
            <a:r>
              <a:rPr lang="nl-NL" sz="2400" dirty="0" smtClean="0"/>
              <a:t>1954 werd een eerste succesvolle niertransplantatie uitgevoerd. Een jongen </a:t>
            </a:r>
            <a:r>
              <a:rPr lang="nl-NL" sz="2400" b="1" dirty="0" smtClean="0"/>
              <a:t>kreeg een nier van zijn eeneiige tweelingbroer</a:t>
            </a:r>
            <a:r>
              <a:rPr lang="nl-NL" sz="2400" dirty="0" smtClean="0"/>
              <a:t>. Er traden </a:t>
            </a:r>
            <a:r>
              <a:rPr lang="nl-NL" sz="2400" b="1" dirty="0" smtClean="0"/>
              <a:t>geen complicaties </a:t>
            </a:r>
            <a:r>
              <a:rPr lang="nl-NL" sz="2400" dirty="0" smtClean="0"/>
              <a:t>op. </a:t>
            </a:r>
            <a:endParaRPr lang="nl-NL" sz="2400" dirty="0" smtClean="0"/>
          </a:p>
          <a:p>
            <a:r>
              <a:rPr lang="nl-NL" sz="2400" dirty="0" smtClean="0"/>
              <a:t>Dat </a:t>
            </a:r>
            <a:r>
              <a:rPr lang="nl-NL" sz="2400" dirty="0" smtClean="0"/>
              <a:t>was bijzonder, omdat bij vele vorige transplantaties de ontvanger het getransplanteerde orgaan afstootte. </a:t>
            </a:r>
            <a:endParaRPr lang="nl-NL" sz="2400" dirty="0" smtClean="0"/>
          </a:p>
          <a:p>
            <a:r>
              <a:rPr lang="nl-NL" sz="2400" dirty="0" smtClean="0"/>
              <a:t>Organen </a:t>
            </a:r>
            <a:r>
              <a:rPr lang="nl-NL" sz="2400" dirty="0" smtClean="0"/>
              <a:t>als nieren, beenmerg, alvleesklier, hoornvlies, hart en longen worden nu vaak getransplanteerd. </a:t>
            </a:r>
            <a:endParaRPr lang="nl-NL" sz="2400" dirty="0" smtClean="0"/>
          </a:p>
          <a:p>
            <a:r>
              <a:rPr lang="nl-NL" sz="2400" dirty="0" smtClean="0"/>
              <a:t>Het </a:t>
            </a:r>
            <a:r>
              <a:rPr lang="nl-NL" sz="2400" dirty="0" smtClean="0"/>
              <a:t>risico bij een transplantatie van een orgaan is de mogelijke </a:t>
            </a:r>
            <a:r>
              <a:rPr lang="nl-NL" sz="2400" b="1" dirty="0" smtClean="0"/>
              <a:t>afstoting</a:t>
            </a:r>
            <a:r>
              <a:rPr lang="nl-NL" sz="2400" dirty="0" smtClean="0"/>
              <a:t> ervan</a:t>
            </a:r>
            <a:endParaRPr lang="nl-NL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21.6.4. </a:t>
            </a:r>
            <a:r>
              <a:rPr lang="nl-NL" sz="3200" b="1" dirty="0" smtClean="0"/>
              <a:t>Orgaantransplantaties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r>
              <a:rPr lang="nl-NL" sz="2400" b="1" dirty="0" smtClean="0"/>
              <a:t>Afstoting</a:t>
            </a:r>
            <a:r>
              <a:rPr lang="nl-NL" sz="2400" dirty="0" smtClean="0"/>
              <a:t> gebeurt </a:t>
            </a:r>
            <a:r>
              <a:rPr lang="nl-NL" sz="2400" dirty="0" smtClean="0"/>
              <a:t>als leukocyten van de </a:t>
            </a:r>
            <a:r>
              <a:rPr lang="nl-NL" sz="2400" dirty="0" err="1" smtClean="0"/>
              <a:t>acceptor</a:t>
            </a:r>
            <a:r>
              <a:rPr lang="nl-NL" sz="2400" dirty="0" smtClean="0"/>
              <a:t> de antigenen op de cellen van het </a:t>
            </a:r>
            <a:r>
              <a:rPr lang="nl-NL" sz="2400" b="1" dirty="0" smtClean="0"/>
              <a:t>donororgaan als lichaamsvreemd herkennen en deze cellen aan</a:t>
            </a:r>
            <a:r>
              <a:rPr lang="nl-NL" sz="2400" dirty="0" smtClean="0"/>
              <a:t>vallen. </a:t>
            </a:r>
            <a:endParaRPr lang="nl-NL" sz="2400" dirty="0" smtClean="0"/>
          </a:p>
          <a:p>
            <a:r>
              <a:rPr lang="nl-NL" sz="2400" dirty="0" smtClean="0"/>
              <a:t>Er </a:t>
            </a:r>
            <a:r>
              <a:rPr lang="nl-NL" sz="2400" dirty="0" smtClean="0"/>
              <a:t>worden drie vormen van afstoting onderscheiden: </a:t>
            </a:r>
            <a:endParaRPr lang="nl-NL" sz="2400" dirty="0" smtClean="0"/>
          </a:p>
          <a:p>
            <a:pPr marL="457200" indent="-457200">
              <a:buAutoNum type="arabicPeriod"/>
            </a:pPr>
            <a:r>
              <a:rPr lang="nl-NL" sz="2400" b="1" dirty="0" smtClean="0"/>
              <a:t>hyperacute</a:t>
            </a:r>
            <a:r>
              <a:rPr lang="nl-NL" sz="2400" dirty="0" smtClean="0"/>
              <a:t> afstoting </a:t>
            </a:r>
          </a:p>
          <a:p>
            <a:pPr marL="457200" indent="-457200">
              <a:buAutoNum type="arabicPeriod"/>
            </a:pPr>
            <a:r>
              <a:rPr lang="nl-NL" sz="2400" b="1" dirty="0" smtClean="0"/>
              <a:t>acute</a:t>
            </a:r>
            <a:r>
              <a:rPr lang="nl-NL" sz="2400" dirty="0" smtClean="0"/>
              <a:t> </a:t>
            </a:r>
            <a:r>
              <a:rPr lang="nl-NL" sz="2400" dirty="0" smtClean="0"/>
              <a:t>afstoting </a:t>
            </a:r>
            <a:endParaRPr lang="nl-NL" sz="2400" dirty="0" smtClean="0"/>
          </a:p>
          <a:p>
            <a:pPr marL="457200" indent="-457200">
              <a:buAutoNum type="arabicPeriod"/>
            </a:pPr>
            <a:r>
              <a:rPr lang="nl-NL" sz="2400" b="1" dirty="0" smtClean="0"/>
              <a:t>chronische</a:t>
            </a:r>
            <a:r>
              <a:rPr lang="nl-NL" sz="2400" dirty="0" smtClean="0"/>
              <a:t> afstoting</a:t>
            </a:r>
          </a:p>
          <a:p>
            <a:pPr marL="457200" indent="-457200">
              <a:buAutoNum type="arabicPeriod"/>
            </a:pPr>
            <a:endParaRPr lang="nl-NL" sz="2400" dirty="0" smtClean="0"/>
          </a:p>
          <a:p>
            <a:pPr marL="457200" indent="-457200">
              <a:buNone/>
            </a:pPr>
            <a:r>
              <a:rPr lang="nl-NL" sz="2400" dirty="0" smtClean="0"/>
              <a:t>Volgende dia uitleg van deze 3 vormen van afstoting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21.6.4. </a:t>
            </a:r>
            <a:r>
              <a:rPr lang="nl-NL" sz="3200" b="1" dirty="0" smtClean="0"/>
              <a:t>Orgaantransplantaties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/>
          </a:bodyPr>
          <a:lstStyle/>
          <a:p>
            <a:r>
              <a:rPr lang="nl-NL" sz="2400" dirty="0" smtClean="0"/>
              <a:t>Bij </a:t>
            </a:r>
            <a:r>
              <a:rPr lang="nl-NL" sz="2400" b="1" dirty="0" smtClean="0"/>
              <a:t>hyperacute afstoting </a:t>
            </a:r>
            <a:r>
              <a:rPr lang="nl-NL" sz="2400" dirty="0" smtClean="0"/>
              <a:t>wordt het getransplanteerde orgaan binnen enkele minuten afgestoten. Dit wordt veroorzaakt door de aanwezigheid van antistoffen bij de ontvanger gericht tegen donorantigenen</a:t>
            </a:r>
          </a:p>
          <a:p>
            <a:r>
              <a:rPr lang="nl-NL" sz="2400" dirty="0" smtClean="0"/>
              <a:t>Bij een </a:t>
            </a:r>
            <a:r>
              <a:rPr lang="nl-NL" sz="2400" b="1" dirty="0" smtClean="0"/>
              <a:t>acute afstoting </a:t>
            </a:r>
            <a:r>
              <a:rPr lang="nl-NL" sz="2400" dirty="0" smtClean="0"/>
              <a:t>wordt het transplantaat na enkele dagen tot enkele weken na de transplantatie afgestoten. Waarschijnlijk wordt deze afstoting in gang gezet door </a:t>
            </a:r>
            <a:r>
              <a:rPr lang="nl-NL" sz="2400" dirty="0" err="1" smtClean="0"/>
              <a:t>T-cellen</a:t>
            </a:r>
            <a:r>
              <a:rPr lang="nl-NL" sz="2400" dirty="0" smtClean="0"/>
              <a:t>. Ze zien lichaamsvreemde </a:t>
            </a:r>
            <a:r>
              <a:rPr lang="nl-NL" sz="2400" dirty="0" err="1" smtClean="0"/>
              <a:t>MHC-receptoren</a:t>
            </a:r>
            <a:r>
              <a:rPr lang="nl-NL" sz="2400" dirty="0" smtClean="0"/>
              <a:t> op cellen van het transplantaat als een vreemd antigeen</a:t>
            </a:r>
          </a:p>
          <a:p>
            <a:r>
              <a:rPr lang="nl-NL" sz="2400" dirty="0" smtClean="0"/>
              <a:t>Bij een </a:t>
            </a:r>
            <a:r>
              <a:rPr lang="nl-NL" sz="2400" b="1" dirty="0" smtClean="0"/>
              <a:t>chronische afstoting </a:t>
            </a:r>
            <a:r>
              <a:rPr lang="nl-NL" sz="2400" dirty="0" smtClean="0"/>
              <a:t>vindt gedurende enkele maanden een geleidelijke beschadiging van het transplantaat plaats. Antistoffen spelen hierbij een rol. De oorzaken van deze afstoting zijn nog onduidelijk</a:t>
            </a:r>
            <a:endParaRPr lang="nl-NL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21.6.5. </a:t>
            </a:r>
            <a:r>
              <a:rPr lang="nl-NL" sz="3200" b="1" dirty="0" err="1" smtClean="0"/>
              <a:t>HLA-antigenen</a:t>
            </a:r>
            <a:r>
              <a:rPr lang="nl-NL" sz="3200" b="1" dirty="0" smtClean="0"/>
              <a:t>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 fontAlgn="t"/>
            <a:r>
              <a:rPr lang="nl-NL" sz="2400" i="1" dirty="0" err="1" smtClean="0"/>
              <a:t>Human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antileukocyte</a:t>
            </a:r>
            <a:r>
              <a:rPr lang="nl-NL" sz="2400" i="1" dirty="0" smtClean="0"/>
              <a:t> antigen </a:t>
            </a:r>
            <a:r>
              <a:rPr lang="nl-NL" sz="2400" dirty="0" smtClean="0"/>
              <a:t>(</a:t>
            </a:r>
            <a:r>
              <a:rPr lang="nl-NL" sz="2400" b="1" dirty="0" smtClean="0"/>
              <a:t>HLA</a:t>
            </a:r>
            <a:r>
              <a:rPr lang="nl-NL" sz="2400" dirty="0" smtClean="0"/>
              <a:t>) is </a:t>
            </a:r>
            <a:r>
              <a:rPr lang="nl-NL" sz="2400" b="1" dirty="0" smtClean="0"/>
              <a:t>naam voor het </a:t>
            </a:r>
            <a:r>
              <a:rPr lang="nl-NL" sz="2400" b="1" dirty="0" err="1" smtClean="0"/>
              <a:t>MHC-systeem</a:t>
            </a:r>
            <a:r>
              <a:rPr lang="nl-NL" sz="2400" b="1" dirty="0" smtClean="0"/>
              <a:t> bij de mens. </a:t>
            </a:r>
            <a:endParaRPr lang="nl-NL" sz="2400" b="1" dirty="0" smtClean="0"/>
          </a:p>
          <a:p>
            <a:pPr fontAlgn="t"/>
            <a:r>
              <a:rPr lang="nl-NL" sz="2400" dirty="0" smtClean="0"/>
              <a:t>Het </a:t>
            </a:r>
            <a:r>
              <a:rPr lang="nl-NL" sz="2400" dirty="0" smtClean="0"/>
              <a:t>is een </a:t>
            </a:r>
            <a:r>
              <a:rPr lang="nl-NL" sz="2400" b="1" dirty="0" smtClean="0"/>
              <a:t>verzamelnaam voor alle antigenen die op alle lichaamscellen zitten, behalve op de rode bloedcellen </a:t>
            </a:r>
            <a:r>
              <a:rPr lang="nl-NL" sz="2400" dirty="0" smtClean="0"/>
              <a:t>(die hebben hun eigen antigenen).</a:t>
            </a:r>
          </a:p>
          <a:p>
            <a:pPr fontAlgn="t"/>
            <a:r>
              <a:rPr lang="nl-NL" sz="2400" dirty="0" smtClean="0"/>
              <a:t>Van menselijke cellen zijn een </a:t>
            </a:r>
            <a:r>
              <a:rPr lang="nl-NL" sz="2400" b="1" dirty="0" smtClean="0"/>
              <a:t>miljoen verschillende typen antigenen bekend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pPr fontAlgn="t"/>
            <a:r>
              <a:rPr lang="nl-NL" sz="2400" dirty="0" smtClean="0"/>
              <a:t>Bij </a:t>
            </a:r>
            <a:r>
              <a:rPr lang="nl-NL" sz="2400" dirty="0" smtClean="0"/>
              <a:t>transplantaties is de kans dat de ontvanger een orgaan van een donor krijgt, met </a:t>
            </a:r>
            <a:r>
              <a:rPr lang="nl-NL" sz="2400" b="1" dirty="0" smtClean="0"/>
              <a:t>precies</a:t>
            </a:r>
            <a:r>
              <a:rPr lang="nl-NL" sz="2400" dirty="0" smtClean="0"/>
              <a:t> dezelfde antigenen als hij zelf, uiterst klein. </a:t>
            </a:r>
            <a:endParaRPr lang="nl-NL" sz="2400" dirty="0" smtClean="0"/>
          </a:p>
          <a:p>
            <a:pPr fontAlgn="t"/>
            <a:r>
              <a:rPr lang="nl-NL" sz="2400" dirty="0" smtClean="0"/>
              <a:t>Alleen </a:t>
            </a:r>
            <a:r>
              <a:rPr lang="nl-NL" sz="2400" b="1" dirty="0" smtClean="0"/>
              <a:t>genetisch identieke individuen (eeneiige tweelingen) hebben precies dezelfde antigenen op hun cellen</a:t>
            </a:r>
          </a:p>
          <a:p>
            <a:pPr>
              <a:buNone/>
            </a:pPr>
            <a:endParaRPr lang="nl-NL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21.6.5. </a:t>
            </a:r>
            <a:r>
              <a:rPr lang="nl-NL" sz="3200" b="1" dirty="0" err="1" smtClean="0"/>
              <a:t>HLA-antigenen</a:t>
            </a:r>
            <a:r>
              <a:rPr lang="nl-NL" sz="3200" b="1" dirty="0" smtClean="0"/>
              <a:t>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NL" sz="2400" dirty="0" smtClean="0"/>
              <a:t>-    </a:t>
            </a:r>
            <a:r>
              <a:rPr lang="nl-NL" sz="2400" dirty="0" err="1" smtClean="0"/>
              <a:t>HLA-moleculen</a:t>
            </a:r>
            <a:r>
              <a:rPr lang="nl-NL" sz="2400" dirty="0" smtClean="0"/>
              <a:t> </a:t>
            </a:r>
            <a:r>
              <a:rPr lang="nl-NL" sz="2400" b="1" dirty="0" smtClean="0"/>
              <a:t>op het donororgaan lokken een afweerreactie uit bij de ontvanger. </a:t>
            </a:r>
            <a:endParaRPr lang="nl-NL" sz="2400" b="1" dirty="0" smtClean="0"/>
          </a:p>
          <a:p>
            <a:pPr>
              <a:buFontTx/>
              <a:buChar char="-"/>
            </a:pPr>
            <a:r>
              <a:rPr lang="nl-NL" sz="2400" dirty="0" smtClean="0"/>
              <a:t>De </a:t>
            </a:r>
            <a:r>
              <a:rPr lang="nl-NL" sz="2400" dirty="0" smtClean="0"/>
              <a:t>moleculen worden gecodeerd door genen op het chromosomenpaar 6. </a:t>
            </a:r>
            <a:endParaRPr lang="nl-NL" sz="2400" dirty="0" smtClean="0"/>
          </a:p>
          <a:p>
            <a:pPr>
              <a:buFontTx/>
              <a:buChar char="-"/>
            </a:pPr>
            <a:r>
              <a:rPr lang="nl-NL" sz="2400" dirty="0" smtClean="0"/>
              <a:t>De </a:t>
            </a:r>
            <a:r>
              <a:rPr lang="nl-NL" sz="2400" dirty="0" smtClean="0"/>
              <a:t>genen die gebruikt worden voor het maken van een </a:t>
            </a:r>
            <a:r>
              <a:rPr lang="nl-NL" sz="2400" dirty="0" err="1" smtClean="0"/>
              <a:t>HLA-molecuul</a:t>
            </a:r>
            <a:r>
              <a:rPr lang="nl-NL" sz="2400" dirty="0" smtClean="0"/>
              <a:t>, </a:t>
            </a:r>
            <a:r>
              <a:rPr lang="nl-NL" sz="2400" b="1" dirty="0" smtClean="0"/>
              <a:t>komen in beide chromosomen tot expressie</a:t>
            </a:r>
            <a:r>
              <a:rPr lang="nl-NL" sz="2400" dirty="0" smtClean="0"/>
              <a:t>. Hierdoor heeft elke cel van elk type HLA een dubbele set moleculen. </a:t>
            </a:r>
            <a:endParaRPr lang="nl-NL" sz="2400" dirty="0" smtClean="0"/>
          </a:p>
          <a:p>
            <a:pPr>
              <a:buFontTx/>
              <a:buChar char="-"/>
            </a:pPr>
            <a:r>
              <a:rPr lang="nl-NL" sz="2400" dirty="0" smtClean="0"/>
              <a:t>Er </a:t>
            </a:r>
            <a:r>
              <a:rPr lang="nl-NL" sz="2400" dirty="0" smtClean="0"/>
              <a:t>zijn veel genen die coderen voor </a:t>
            </a:r>
            <a:r>
              <a:rPr lang="nl-NL" sz="2400" dirty="0" err="1" smtClean="0"/>
              <a:t>HLA-antigenen</a:t>
            </a:r>
            <a:r>
              <a:rPr lang="nl-NL" sz="2400" dirty="0" smtClean="0"/>
              <a:t>. </a:t>
            </a:r>
            <a:br>
              <a:rPr lang="nl-NL" sz="2400" dirty="0" smtClean="0"/>
            </a:b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pPr>
              <a:buNone/>
            </a:pPr>
            <a:endParaRPr lang="nl-NL" sz="2400" dirty="0" smtClean="0"/>
          </a:p>
          <a:p>
            <a:pPr>
              <a:buNone/>
            </a:pPr>
            <a:r>
              <a:rPr lang="nl-NL" sz="2400" dirty="0" smtClean="0"/>
              <a:t>Volgende dia: puur informatief:  NIET LEREN</a:t>
            </a:r>
            <a:endParaRPr lang="nl-NL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21.6.5. </a:t>
            </a:r>
            <a:r>
              <a:rPr lang="nl-NL" sz="3200" b="1" dirty="0" err="1" smtClean="0"/>
              <a:t>HLA-antigenen</a:t>
            </a:r>
            <a:r>
              <a:rPr lang="nl-NL" sz="3200" b="1" dirty="0" smtClean="0"/>
              <a:t>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lnSpcReduction="10000"/>
          </a:bodyPr>
          <a:lstStyle/>
          <a:p>
            <a:pPr fontAlgn="t"/>
            <a:r>
              <a:rPr lang="nl-NL" sz="2400" dirty="0" smtClean="0"/>
              <a:t>Van de genen die coderen voor </a:t>
            </a:r>
            <a:r>
              <a:rPr lang="nl-NL" sz="2400" dirty="0" err="1" smtClean="0">
                <a:hlinkClick r:id="rId2"/>
              </a:rPr>
              <a:t>MHCI-receptoren</a:t>
            </a:r>
            <a:r>
              <a:rPr lang="nl-NL" sz="2400" dirty="0" smtClean="0"/>
              <a:t>, zijn dat: </a:t>
            </a:r>
          </a:p>
          <a:p>
            <a:pPr fontAlgn="t"/>
            <a:r>
              <a:rPr lang="nl-NL" sz="2400" dirty="0" smtClean="0"/>
              <a:t>HLA-A, waarvoor 27 verschillende </a:t>
            </a:r>
            <a:r>
              <a:rPr lang="nl-NL" sz="2400" dirty="0" err="1" smtClean="0"/>
              <a:t>allelen</a:t>
            </a:r>
            <a:r>
              <a:rPr lang="nl-NL" sz="2400" dirty="0" smtClean="0"/>
              <a:t> bekend zijn;</a:t>
            </a:r>
          </a:p>
          <a:p>
            <a:pPr fontAlgn="t"/>
            <a:r>
              <a:rPr lang="nl-NL" sz="2400" dirty="0" smtClean="0"/>
              <a:t>HLA-B met 57 verschillende </a:t>
            </a:r>
            <a:r>
              <a:rPr lang="nl-NL" sz="2400" dirty="0" err="1" smtClean="0"/>
              <a:t>allelen</a:t>
            </a:r>
            <a:r>
              <a:rPr lang="nl-NL" sz="2400" dirty="0" smtClean="0"/>
              <a:t>;</a:t>
            </a:r>
          </a:p>
          <a:p>
            <a:pPr fontAlgn="t"/>
            <a:r>
              <a:rPr lang="nl-NL" sz="2400" dirty="0" smtClean="0"/>
              <a:t>HLA-C met 10 verschillende </a:t>
            </a:r>
            <a:r>
              <a:rPr lang="nl-NL" sz="2400" dirty="0" err="1" smtClean="0"/>
              <a:t>allelen</a:t>
            </a:r>
            <a:r>
              <a:rPr lang="nl-NL" sz="2400" dirty="0" smtClean="0"/>
              <a:t>.</a:t>
            </a:r>
          </a:p>
          <a:p>
            <a:pPr fontAlgn="t"/>
            <a:r>
              <a:rPr lang="nl-NL" sz="2400" dirty="0" smtClean="0"/>
              <a:t>Genen die coderen voor </a:t>
            </a:r>
            <a:r>
              <a:rPr lang="nl-NL" sz="2400" dirty="0" err="1" smtClean="0"/>
              <a:t>HLA-antigenen</a:t>
            </a:r>
            <a:r>
              <a:rPr lang="nl-NL" sz="2400" dirty="0" smtClean="0"/>
              <a:t>, behorend tot </a:t>
            </a:r>
            <a:r>
              <a:rPr lang="nl-NL" sz="2400" dirty="0" err="1" smtClean="0">
                <a:hlinkClick r:id="rId2"/>
              </a:rPr>
              <a:t>MHCII-receptoren</a:t>
            </a:r>
            <a:r>
              <a:rPr lang="nl-NL" sz="2400" dirty="0" smtClean="0"/>
              <a:t> zijn:</a:t>
            </a:r>
          </a:p>
          <a:p>
            <a:pPr fontAlgn="t"/>
            <a:r>
              <a:rPr lang="nl-NL" sz="2400" dirty="0" smtClean="0"/>
              <a:t>HLA-DP met 6 </a:t>
            </a:r>
            <a:r>
              <a:rPr lang="nl-NL" sz="2400" dirty="0" err="1" smtClean="0"/>
              <a:t>allelen</a:t>
            </a:r>
            <a:r>
              <a:rPr lang="nl-NL" sz="2400" dirty="0" smtClean="0"/>
              <a:t>;</a:t>
            </a:r>
          </a:p>
          <a:p>
            <a:pPr fontAlgn="t"/>
            <a:r>
              <a:rPr lang="nl-NL" sz="2400" dirty="0" smtClean="0"/>
              <a:t>HLA-DQ met 9 </a:t>
            </a:r>
            <a:r>
              <a:rPr lang="nl-NL" sz="2400" dirty="0" err="1" smtClean="0"/>
              <a:t>allelen</a:t>
            </a:r>
            <a:r>
              <a:rPr lang="nl-NL" sz="2400" dirty="0" smtClean="0"/>
              <a:t>;</a:t>
            </a:r>
          </a:p>
          <a:p>
            <a:pPr fontAlgn="t"/>
            <a:r>
              <a:rPr lang="nl-NL" sz="2400" dirty="0" smtClean="0"/>
              <a:t>HLA-DR met 24 </a:t>
            </a:r>
            <a:r>
              <a:rPr lang="nl-NL" sz="2400" dirty="0" err="1" smtClean="0"/>
              <a:t>allelen</a:t>
            </a:r>
            <a:r>
              <a:rPr lang="nl-NL" sz="2400" dirty="0" smtClean="0"/>
              <a:t>. </a:t>
            </a:r>
            <a:br>
              <a:rPr lang="nl-NL" sz="2400" dirty="0" smtClean="0"/>
            </a:br>
            <a:r>
              <a:rPr lang="nl-NL" sz="2400" dirty="0" smtClean="0"/>
              <a:t> </a:t>
            </a:r>
          </a:p>
          <a:p>
            <a:pPr fontAlgn="t"/>
            <a:r>
              <a:rPr lang="nl-NL" sz="2400" dirty="0" smtClean="0"/>
              <a:t>Hieruit blijkt al dat de variatie aan </a:t>
            </a:r>
            <a:r>
              <a:rPr lang="nl-NL" sz="2400" dirty="0" err="1" smtClean="0"/>
              <a:t>HLA-antigenen</a:t>
            </a:r>
            <a:r>
              <a:rPr lang="nl-NL" sz="2400" dirty="0" smtClean="0"/>
              <a:t> op de cellen tussen de verschillende mensen meer dan een miljoen is (27 x 57 x 10 x 6 x 3 x 24). Dat betekent dat de kans dat twee mensen, als het geen identieke tweelingen zijn, dezelfde </a:t>
            </a:r>
            <a:r>
              <a:rPr lang="nl-NL" sz="2400" dirty="0" err="1" smtClean="0"/>
              <a:t>HLA-antigenen</a:t>
            </a:r>
            <a:r>
              <a:rPr lang="nl-NL" sz="2400" dirty="0" smtClean="0"/>
              <a:t> hebben, verwaarloosbaar klein is</a:t>
            </a:r>
          </a:p>
          <a:p>
            <a:pPr>
              <a:buNone/>
            </a:pPr>
            <a:endParaRPr lang="nl-N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21.6.1. Het </a:t>
            </a:r>
            <a:r>
              <a:rPr lang="nl-NL" sz="3200" b="1" dirty="0" smtClean="0"/>
              <a:t>AB0-bloedgroepensysteem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Rond 1900 heeft de Oostenrijkse bloedonderzoeker </a:t>
            </a:r>
            <a:r>
              <a:rPr lang="nl-NL" sz="2400" dirty="0" err="1" smtClean="0"/>
              <a:t>Landsteiner</a:t>
            </a:r>
            <a:r>
              <a:rPr lang="nl-NL" sz="2400" dirty="0" smtClean="0"/>
              <a:t> de oorzaak van het mislukken van bloedtransfusies onderzocht. </a:t>
            </a:r>
            <a:endParaRPr lang="nl-NL" sz="2400" dirty="0" smtClean="0"/>
          </a:p>
          <a:p>
            <a:r>
              <a:rPr lang="nl-NL" sz="2400" dirty="0" smtClean="0"/>
              <a:t>Hij </a:t>
            </a:r>
            <a:r>
              <a:rPr lang="nl-NL" sz="2400" dirty="0" smtClean="0"/>
              <a:t>ontdekte dat rode bloedcellen van sommige mensen samenklonterden tijdens het contact met het bloedplasma van anderen. </a:t>
            </a:r>
            <a:endParaRPr lang="nl-NL" sz="2400" dirty="0" smtClean="0"/>
          </a:p>
          <a:p>
            <a:r>
              <a:rPr lang="nl-NL" sz="2400" dirty="0" smtClean="0"/>
              <a:t>Deze </a:t>
            </a:r>
            <a:r>
              <a:rPr lang="nl-NL" sz="2400" dirty="0" smtClean="0"/>
              <a:t>klontering van rode bloedcellen heet </a:t>
            </a:r>
            <a:r>
              <a:rPr lang="nl-NL" sz="2400" b="1" dirty="0" smtClean="0"/>
              <a:t>agglutinatie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smtClean="0"/>
              <a:t>klontering wordt veroorzaakt door de reactie van antistoffen met rode bloedcellen. 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smtClean="0"/>
              <a:t>rode bloedcellen gaan hierbij kapot. Dit heet </a:t>
            </a:r>
            <a:r>
              <a:rPr lang="nl-NL" sz="2400" b="1" dirty="0" err="1" smtClean="0"/>
              <a:t>hemolyse</a:t>
            </a:r>
            <a:endParaRPr lang="nl-NL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21.6.6. </a:t>
            </a:r>
            <a:r>
              <a:rPr lang="nl-NL" sz="3200" b="1" dirty="0" smtClean="0"/>
              <a:t>Donororganen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Er is een groot tekort aan donororganen in Nederland. Het tekort aan donororganen kan verminderen als meer mensen donor </a:t>
            </a:r>
            <a:r>
              <a:rPr lang="nl-NL" sz="2400" dirty="0" smtClean="0"/>
              <a:t>zijn</a:t>
            </a:r>
          </a:p>
          <a:p>
            <a:r>
              <a:rPr lang="nl-NL" sz="2400" b="1" dirty="0" smtClean="0"/>
              <a:t>Organen</a:t>
            </a:r>
            <a:r>
              <a:rPr lang="nl-NL" sz="2400" dirty="0" smtClean="0"/>
              <a:t> die voor transplantatie in aanmerking komen, zijn onder andere: nieren, lever, hart, alvleesklier en longen. </a:t>
            </a:r>
            <a:br>
              <a:rPr lang="nl-NL" sz="2400" dirty="0" smtClean="0"/>
            </a:br>
            <a:r>
              <a:rPr lang="nl-NL" sz="2400" b="1" dirty="0" smtClean="0"/>
              <a:t>Weefsels</a:t>
            </a:r>
            <a:r>
              <a:rPr lang="nl-NL" sz="2400" dirty="0" smtClean="0"/>
              <a:t> die voor transplantatie in aanmerking komen, zijn hoornvliezen, hartkleppen, huid en </a:t>
            </a:r>
            <a:r>
              <a:rPr lang="nl-NL" sz="2400" dirty="0" smtClean="0"/>
              <a:t>bot</a:t>
            </a:r>
          </a:p>
          <a:p>
            <a:r>
              <a:rPr lang="nl-NL" sz="2400" dirty="0" smtClean="0"/>
              <a:t>Sommige biotechnologen zoeken naar een manier om </a:t>
            </a:r>
            <a:r>
              <a:rPr lang="nl-NL" sz="2400" b="1" dirty="0" smtClean="0"/>
              <a:t>genetisch gemodificeerde varkens dit tekort te laten opvullen. Organen van transgene varkens zijn experimenteel geïmplanteerd in apen en werden niet direct, maar pas na twee maanden afgestoten</a:t>
            </a:r>
            <a:endParaRPr lang="nl-NL" sz="24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21.6.6. </a:t>
            </a:r>
            <a:r>
              <a:rPr lang="nl-NL" sz="3200" b="1" dirty="0" smtClean="0"/>
              <a:t>Donororganen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Er worden nu ook </a:t>
            </a:r>
            <a:r>
              <a:rPr lang="nl-NL" sz="2400" dirty="0" smtClean="0">
                <a:hlinkClick r:id="rId2"/>
              </a:rPr>
              <a:t>transgene varkens </a:t>
            </a:r>
            <a:r>
              <a:rPr lang="nl-NL" sz="2400" dirty="0" smtClean="0"/>
              <a:t>gekweekt met menselijke celreceptoren. </a:t>
            </a:r>
            <a:endParaRPr lang="nl-NL" sz="2400" dirty="0" smtClean="0"/>
          </a:p>
          <a:p>
            <a:r>
              <a:rPr lang="nl-NL" sz="2400" dirty="0" smtClean="0"/>
              <a:t>Het </a:t>
            </a:r>
            <a:r>
              <a:rPr lang="nl-NL" sz="2400" dirty="0" smtClean="0"/>
              <a:t>transplanteren van een orgaan </a:t>
            </a:r>
            <a:r>
              <a:rPr lang="nl-NL" sz="2400" b="1" dirty="0" smtClean="0"/>
              <a:t>van een soort naar een andere soort</a:t>
            </a:r>
            <a:r>
              <a:rPr lang="nl-NL" sz="2400" dirty="0" smtClean="0"/>
              <a:t>, heet </a:t>
            </a:r>
            <a:r>
              <a:rPr lang="nl-NL" sz="2400" b="1" dirty="0" err="1" smtClean="0"/>
              <a:t>xenotransplantatie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Er </a:t>
            </a:r>
            <a:r>
              <a:rPr lang="nl-NL" sz="2400" dirty="0" smtClean="0"/>
              <a:t>is veel kritiek op deze ontwikkeling. Er ontstaat dan een nieuwe vorm van bio-industrie die varkens fokt voor hun organen. </a:t>
            </a:r>
            <a:endParaRPr lang="nl-NL" sz="2400" dirty="0" smtClean="0"/>
          </a:p>
          <a:p>
            <a:r>
              <a:rPr lang="nl-NL" sz="2400" dirty="0" smtClean="0"/>
              <a:t>Critici </a:t>
            </a:r>
            <a:r>
              <a:rPr lang="nl-NL" sz="2400" dirty="0" smtClean="0"/>
              <a:t>zijn bang dat door </a:t>
            </a:r>
            <a:r>
              <a:rPr lang="nl-NL" sz="2400" dirty="0" err="1" smtClean="0"/>
              <a:t>xenotransplantatie</a:t>
            </a:r>
            <a:r>
              <a:rPr lang="nl-NL" sz="2400" dirty="0" smtClean="0"/>
              <a:t> verborgen virussen naar de mens kunnen worden overgebracht, die voor het varken onschadelijk, maar voor de mens gevaarlijk kunnen zijn. </a:t>
            </a:r>
            <a:endParaRPr lang="nl-NL" sz="2400" dirty="0" smtClean="0"/>
          </a:p>
          <a:p>
            <a:r>
              <a:rPr lang="nl-NL" sz="2400" dirty="0" smtClean="0"/>
              <a:t>Veel </a:t>
            </a:r>
            <a:r>
              <a:rPr lang="nl-NL" sz="2400" dirty="0" smtClean="0"/>
              <a:t>mensen vinden het dieronwaardig, omdat ten eerste menselijke genen worden ingebracht en ten tweede de varkens een onnatuurlijk steriel leven moeten </a:t>
            </a:r>
            <a:r>
              <a:rPr lang="nl-NL" sz="2400" dirty="0" smtClean="0"/>
              <a:t>leiden</a:t>
            </a:r>
            <a:endParaRPr lang="nl-NL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21.6.1. Het AB0-bloedgroepensysteem </a:t>
            </a:r>
            <a:r>
              <a:rPr lang="nl-NL" sz="3200" b="1" dirty="0" smtClean="0"/>
              <a:t>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r>
              <a:rPr lang="nl-NL" sz="2400" dirty="0" err="1" smtClean="0"/>
              <a:t>Landsteiner</a:t>
            </a:r>
            <a:r>
              <a:rPr lang="nl-NL" sz="2400" dirty="0" smtClean="0"/>
              <a:t> gebruikte drie tekens (A, B en 0) om vier bloedgroepen te beschrijven: A, B, AB en 0 (nul). </a:t>
            </a:r>
            <a:endParaRPr lang="nl-NL" sz="2400" dirty="0" smtClean="0"/>
          </a:p>
          <a:p>
            <a:r>
              <a:rPr lang="nl-NL" sz="2400" dirty="0" smtClean="0"/>
              <a:t>Dit </a:t>
            </a:r>
            <a:r>
              <a:rPr lang="nl-NL" sz="2400" b="1" dirty="0" smtClean="0"/>
              <a:t>AB0-bloedgroepensysteem</a:t>
            </a:r>
            <a:r>
              <a:rPr lang="nl-NL" sz="2400" dirty="0" smtClean="0"/>
              <a:t> is het eerste bloedgroepsysteem dat beschreven is en ook het </a:t>
            </a:r>
            <a:r>
              <a:rPr lang="nl-NL" sz="2400" dirty="0" smtClean="0"/>
              <a:t>bekendste</a:t>
            </a:r>
          </a:p>
          <a:p>
            <a:r>
              <a:rPr lang="nl-NL" sz="2400" dirty="0" smtClean="0"/>
              <a:t>Op </a:t>
            </a:r>
            <a:r>
              <a:rPr lang="nl-NL" sz="2400" dirty="0" smtClean="0"/>
              <a:t>de celmembraan van rode bloedcellen van bloedgroep A en B zitten respectievelijk </a:t>
            </a:r>
            <a:r>
              <a:rPr lang="nl-NL" sz="2400" dirty="0" err="1" smtClean="0"/>
              <a:t>A-antigenen</a:t>
            </a:r>
            <a:r>
              <a:rPr lang="nl-NL" sz="2400" dirty="0" smtClean="0"/>
              <a:t> en </a:t>
            </a:r>
            <a:r>
              <a:rPr lang="nl-NL" sz="2400" dirty="0" err="1" smtClean="0"/>
              <a:t>B-antigenen</a:t>
            </a:r>
            <a:r>
              <a:rPr lang="nl-NL" sz="2400" dirty="0" smtClean="0"/>
              <a:t>. Iemand met bloedgroep AB heeft zowel </a:t>
            </a:r>
            <a:r>
              <a:rPr lang="nl-NL" sz="2400" dirty="0" err="1" smtClean="0"/>
              <a:t>A-antigenen</a:t>
            </a:r>
            <a:r>
              <a:rPr lang="nl-NL" sz="2400" dirty="0" smtClean="0"/>
              <a:t> als </a:t>
            </a:r>
            <a:r>
              <a:rPr lang="nl-NL" sz="2400" dirty="0" err="1" smtClean="0"/>
              <a:t>B-antigenen</a:t>
            </a:r>
            <a:r>
              <a:rPr lang="nl-NL" sz="2400" dirty="0" smtClean="0"/>
              <a:t> op elke rode bloedcel. </a:t>
            </a:r>
            <a:endParaRPr lang="nl-NL" sz="2400" dirty="0" smtClean="0"/>
          </a:p>
          <a:p>
            <a:r>
              <a:rPr lang="nl-NL" sz="2400" dirty="0" smtClean="0"/>
              <a:t>Bloedgroep </a:t>
            </a:r>
            <a:r>
              <a:rPr lang="nl-NL" sz="2400" dirty="0" smtClean="0"/>
              <a:t>0-bloedcellen hebben geen A- en </a:t>
            </a:r>
            <a:r>
              <a:rPr lang="nl-NL" sz="2400" dirty="0" err="1" smtClean="0"/>
              <a:t>B-antigenen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De </a:t>
            </a:r>
            <a:r>
              <a:rPr lang="nl-NL" sz="2400" dirty="0" smtClean="0"/>
              <a:t>genetische code (genoom) bepaalt welk antigeen gemaakt wordt, dus welke bloedgroep je hebt (fenotype). </a:t>
            </a:r>
            <a:endParaRPr lang="nl-NL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>21.6.1. Het AB0-bloedgroepensysteem </a:t>
            </a:r>
            <a:r>
              <a:rPr lang="nl-NL" sz="3200" b="1" dirty="0" smtClean="0"/>
              <a:t>3</a:t>
            </a:r>
            <a:br>
              <a:rPr lang="nl-NL" sz="3200" b="1" dirty="0" smtClean="0"/>
            </a:br>
            <a:r>
              <a:rPr lang="nl-NL" sz="3200" b="1" dirty="0" smtClean="0"/>
              <a:t>schematisch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r>
              <a:rPr lang="nl-NL" sz="2400" dirty="0" smtClean="0"/>
              <a:t> </a:t>
            </a:r>
            <a:r>
              <a:rPr lang="nl-NL" sz="2400" i="1" dirty="0" smtClean="0"/>
              <a:t>Het AB0-bloedgroepensysteem: genotype, antigenen en </a:t>
            </a:r>
            <a:r>
              <a:rPr lang="nl-NL" sz="2400" i="1" dirty="0" smtClean="0"/>
              <a:t>antistoffen</a:t>
            </a:r>
          </a:p>
          <a:p>
            <a:endParaRPr lang="nl-NL" sz="2400" i="1" dirty="0" smtClean="0"/>
          </a:p>
          <a:p>
            <a:endParaRPr lang="nl-NL" sz="2400" dirty="0"/>
          </a:p>
        </p:txBody>
      </p:sp>
      <p:pic>
        <p:nvPicPr>
          <p:cNvPr id="4" name="Afbeelding 3" descr="bloedgroepnsysteem sche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3576" y="1844824"/>
            <a:ext cx="8256848" cy="41764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21.6.1. Het AB0-bloedgroepensysteem </a:t>
            </a:r>
            <a:r>
              <a:rPr lang="nl-NL" sz="3200" b="1" dirty="0" smtClean="0"/>
              <a:t>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 fontAlgn="t"/>
            <a:r>
              <a:rPr lang="nl-NL" sz="2400" dirty="0" smtClean="0"/>
              <a:t>Het bijzondere aan het AB0-systeem is dat ieder mens, zonder in contact te zijn geweest met een andere bloedgroep, al </a:t>
            </a:r>
            <a:r>
              <a:rPr lang="nl-NL" sz="2400" b="1" dirty="0" smtClean="0"/>
              <a:t>antistoffen</a:t>
            </a:r>
            <a:r>
              <a:rPr lang="nl-NL" sz="2400" dirty="0" smtClean="0"/>
              <a:t> heeft tegen de antigenen die hij zelf niet bezit. Bijvoorbeeld iemand met bloedgroep A heeft vanaf zijn geboorte antistoffen tegen antigeen B (=bloedgroep B).</a:t>
            </a:r>
            <a:br>
              <a:rPr lang="nl-NL" sz="2400" dirty="0" smtClean="0"/>
            </a:br>
            <a:endParaRPr lang="nl-NL" sz="2400" dirty="0" smtClean="0"/>
          </a:p>
          <a:p>
            <a:pPr fontAlgn="t"/>
            <a:r>
              <a:rPr lang="nl-NL" sz="2400" dirty="0" smtClean="0"/>
              <a:t>Iemand </a:t>
            </a:r>
            <a:r>
              <a:rPr lang="nl-NL" sz="2400" dirty="0" smtClean="0"/>
              <a:t>met bloedgroep A heeft antistoffen tegen antigeen B en kan bij een transplantatie zowel rode bloedcellen met antigeen A (bloedgroep A) als rode bloedcellen zonder antigeen A of B (bloedgroep 0) ontvangen.</a:t>
            </a:r>
          </a:p>
          <a:p>
            <a:pPr fontAlgn="t"/>
            <a:endParaRPr lang="nl-NL" sz="2400" dirty="0" smtClean="0"/>
          </a:p>
          <a:p>
            <a:pPr fontAlgn="t"/>
            <a:r>
              <a:rPr lang="nl-NL" sz="2400" dirty="0" smtClean="0"/>
              <a:t>Bekijk </a:t>
            </a:r>
            <a:r>
              <a:rPr lang="nl-NL" sz="2400" dirty="0" smtClean="0"/>
              <a:t>hier een samenvattende </a:t>
            </a:r>
            <a:r>
              <a:rPr lang="nl-NL" sz="2400" dirty="0" smtClean="0">
                <a:hlinkClick r:id="rId2"/>
              </a:rPr>
              <a:t>animatie</a:t>
            </a:r>
            <a:r>
              <a:rPr lang="nl-NL" sz="2400" dirty="0" smtClean="0"/>
              <a:t> over het AB0-bloedgroepensysteem (klik </a:t>
            </a:r>
            <a:r>
              <a:rPr lang="nl-NL" sz="2400" dirty="0" smtClean="0">
                <a:hlinkClick r:id="rId3"/>
              </a:rPr>
              <a:t>hier</a:t>
            </a:r>
            <a:r>
              <a:rPr lang="nl-NL" sz="2400" dirty="0" smtClean="0"/>
              <a:t> voor de </a:t>
            </a:r>
            <a:r>
              <a:rPr lang="nl-NL" sz="2400" dirty="0" err="1" smtClean="0"/>
              <a:t>iPad</a:t>
            </a:r>
            <a:r>
              <a:rPr lang="nl-NL" sz="2400" dirty="0" smtClean="0"/>
              <a:t>).  </a:t>
            </a:r>
          </a:p>
          <a:p>
            <a:pPr>
              <a:buNone/>
            </a:pPr>
            <a:r>
              <a:rPr lang="nl-NL" sz="2400" dirty="0" smtClean="0"/>
              <a:t> </a:t>
            </a:r>
            <a:endParaRPr lang="nl-NL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21.6.2. Het </a:t>
            </a:r>
            <a:r>
              <a:rPr lang="nl-NL" sz="3200" b="1" dirty="0" err="1" smtClean="0"/>
              <a:t>rhesus-bloedgroepensysteem</a:t>
            </a:r>
            <a:r>
              <a:rPr lang="nl-NL" sz="3200" b="1" dirty="0" smtClean="0"/>
              <a:t>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Al eeuwen geleden maakten vroedvrouwen melding van het feit dat sommige kinderen bij de geboorte geel waren en spoedig na de geboorte stierven. </a:t>
            </a:r>
            <a:br>
              <a:rPr lang="nl-NL" sz="2400" dirty="0" smtClean="0"/>
            </a:br>
            <a:r>
              <a:rPr lang="nl-NL" sz="2400" dirty="0" smtClean="0"/>
              <a:t>De gele kleur duidt op teveel </a:t>
            </a:r>
            <a:r>
              <a:rPr lang="nl-NL" sz="2400" b="1" dirty="0" smtClean="0"/>
              <a:t>bilirubine</a:t>
            </a:r>
            <a:r>
              <a:rPr lang="nl-NL" sz="2400" dirty="0" smtClean="0"/>
              <a:t> in het bloed.</a:t>
            </a:r>
            <a:r>
              <a:rPr lang="nl-NL" sz="2400" b="1" dirty="0" smtClean="0"/>
              <a:t> </a:t>
            </a:r>
            <a:endParaRPr lang="nl-NL" sz="2400" b="1" dirty="0" smtClean="0"/>
          </a:p>
          <a:p>
            <a:r>
              <a:rPr lang="nl-NL" sz="2400" dirty="0" smtClean="0"/>
              <a:t>Deze </a:t>
            </a:r>
            <a:r>
              <a:rPr lang="nl-NL" sz="2400" b="1" dirty="0" smtClean="0"/>
              <a:t>bilirubine </a:t>
            </a:r>
            <a:r>
              <a:rPr lang="nl-NL" sz="2400" b="1" dirty="0" smtClean="0"/>
              <a:t>ontstaat bij de afbraak van rode bloedcellen</a:t>
            </a:r>
            <a:r>
              <a:rPr lang="nl-NL" sz="2400" dirty="0" smtClean="0"/>
              <a:t>. Tijdens de zwangerschap werden kennelijk teveel rode bloedcellen van de foetus afgebroken. </a:t>
            </a:r>
            <a:endParaRPr lang="nl-NL" sz="2400" dirty="0" smtClean="0"/>
          </a:p>
          <a:p>
            <a:r>
              <a:rPr lang="nl-NL" sz="2400" dirty="0" smtClean="0"/>
              <a:t>Zou </a:t>
            </a:r>
            <a:r>
              <a:rPr lang="nl-NL" sz="2400" dirty="0" smtClean="0"/>
              <a:t>het zo kunnen zijn dat als de moeder een andere AB0-bloedgroep heeft dan de foetus de antistoffen van de moeder de rode bloedcellen van de foetus kunnen afbreken? </a:t>
            </a:r>
            <a:endParaRPr lang="nl-NL" sz="2400" dirty="0" smtClean="0"/>
          </a:p>
          <a:p>
            <a:r>
              <a:rPr lang="nl-NL" sz="2400" b="1" dirty="0" smtClean="0"/>
              <a:t>Dit </a:t>
            </a:r>
            <a:r>
              <a:rPr lang="nl-NL" sz="2400" b="1" dirty="0" smtClean="0"/>
              <a:t>blijkt niet het geval, omdat </a:t>
            </a:r>
            <a:r>
              <a:rPr lang="nl-NL" sz="2400" b="1" dirty="0" err="1" smtClean="0"/>
              <a:t>anti-A</a:t>
            </a:r>
            <a:r>
              <a:rPr lang="nl-NL" sz="2400" b="1" dirty="0" smtClean="0"/>
              <a:t> en </a:t>
            </a:r>
            <a:r>
              <a:rPr lang="nl-NL" sz="2400" b="1" dirty="0" err="1" smtClean="0"/>
              <a:t>anti-B</a:t>
            </a:r>
            <a:r>
              <a:rPr lang="nl-NL" sz="2400" b="1" dirty="0" smtClean="0"/>
              <a:t> de placenta niet kunnen </a:t>
            </a:r>
            <a:r>
              <a:rPr lang="nl-NL" sz="2400" b="1" dirty="0" smtClean="0"/>
              <a:t>passeren !!!</a:t>
            </a:r>
            <a:endParaRPr lang="nl-NL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21.6.2. Het </a:t>
            </a:r>
            <a:r>
              <a:rPr lang="nl-NL" sz="3200" b="1" dirty="0" err="1" smtClean="0"/>
              <a:t>rhesus-bloedgroepensysteem</a:t>
            </a:r>
            <a:r>
              <a:rPr lang="nl-NL" sz="3200" b="1" dirty="0" smtClean="0"/>
              <a:t>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/>
          </a:bodyPr>
          <a:lstStyle/>
          <a:p>
            <a:r>
              <a:rPr lang="nl-NL" sz="2400" dirty="0" smtClean="0"/>
              <a:t>Hier speelt een andere bloedgroep een rol. </a:t>
            </a:r>
            <a:endParaRPr lang="nl-NL" sz="2400" dirty="0" smtClean="0"/>
          </a:p>
          <a:p>
            <a:r>
              <a:rPr lang="nl-NL" sz="2400" dirty="0" smtClean="0"/>
              <a:t>In </a:t>
            </a:r>
            <a:r>
              <a:rPr lang="nl-NL" sz="2400" dirty="0" smtClean="0"/>
              <a:t>1940 ontdekten </a:t>
            </a:r>
            <a:r>
              <a:rPr lang="nl-NL" sz="2400" dirty="0" err="1" smtClean="0"/>
              <a:t>Landsteiner</a:t>
            </a:r>
            <a:r>
              <a:rPr lang="nl-NL" sz="2400" dirty="0" smtClean="0"/>
              <a:t> en </a:t>
            </a:r>
            <a:r>
              <a:rPr lang="nl-NL" sz="2400" dirty="0" err="1" smtClean="0"/>
              <a:t>Wiener</a:t>
            </a:r>
            <a:r>
              <a:rPr lang="nl-NL" sz="2400" dirty="0" smtClean="0"/>
              <a:t> namelijk het </a:t>
            </a:r>
            <a:r>
              <a:rPr lang="nl-NL" sz="2400" b="1" dirty="0" err="1" smtClean="0"/>
              <a:t>resus-bloedgroepsysteem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Ongeveer </a:t>
            </a:r>
            <a:r>
              <a:rPr lang="nl-NL" sz="2400" dirty="0" smtClean="0"/>
              <a:t>84% van de mensen heeft antigenen op de rode bloedcellen die overeenkomen met die van de </a:t>
            </a:r>
            <a:r>
              <a:rPr lang="nl-NL" sz="2400" dirty="0" err="1" smtClean="0"/>
              <a:t>rhesusaap</a:t>
            </a:r>
            <a:r>
              <a:rPr lang="nl-NL" sz="2400" dirty="0" smtClean="0"/>
              <a:t> </a:t>
            </a:r>
            <a:r>
              <a:rPr lang="nl-NL" sz="2400" i="1" dirty="0" err="1" smtClean="0"/>
              <a:t>Macaca</a:t>
            </a:r>
            <a:r>
              <a:rPr lang="nl-NL" sz="2400" i="1" dirty="0" smtClean="0"/>
              <a:t> </a:t>
            </a:r>
            <a:r>
              <a:rPr lang="nl-NL" sz="2400" i="1" dirty="0" err="1" smtClean="0"/>
              <a:t>rhesus</a:t>
            </a:r>
            <a:r>
              <a:rPr lang="nl-NL" sz="2400" dirty="0" smtClean="0"/>
              <a:t>. Deze mensen zijn </a:t>
            </a:r>
            <a:r>
              <a:rPr lang="nl-NL" sz="2400" b="1" dirty="0" smtClean="0"/>
              <a:t>resuspositief,</a:t>
            </a:r>
            <a:r>
              <a:rPr lang="nl-NL" sz="2400" dirty="0" smtClean="0"/>
              <a:t> officieel aangegeven met </a:t>
            </a:r>
            <a:r>
              <a:rPr lang="nl-NL" sz="2400" dirty="0" err="1" smtClean="0"/>
              <a:t>RhD-positief</a:t>
            </a:r>
            <a:r>
              <a:rPr lang="nl-NL" sz="2400" dirty="0" smtClean="0"/>
              <a:t>. </a:t>
            </a:r>
            <a:endParaRPr lang="nl-NL" sz="2400" dirty="0" smtClean="0"/>
          </a:p>
          <a:p>
            <a:r>
              <a:rPr lang="nl-NL" sz="2400" dirty="0" smtClean="0"/>
              <a:t>Ze </a:t>
            </a:r>
            <a:r>
              <a:rPr lang="nl-NL" sz="2400" dirty="0" smtClean="0"/>
              <a:t>dragen de</a:t>
            </a:r>
            <a:r>
              <a:rPr lang="nl-NL" sz="2400" b="1" dirty="0" smtClean="0"/>
              <a:t> resusfactor, </a:t>
            </a:r>
            <a:r>
              <a:rPr lang="nl-NL" sz="2400" dirty="0" smtClean="0"/>
              <a:t>ofwel het </a:t>
            </a:r>
            <a:r>
              <a:rPr lang="nl-NL" sz="2400" b="1" dirty="0" err="1" smtClean="0"/>
              <a:t>RhD-antigeen</a:t>
            </a:r>
            <a:r>
              <a:rPr lang="nl-NL" sz="2400" dirty="0" smtClean="0"/>
              <a:t>,</a:t>
            </a:r>
            <a:r>
              <a:rPr lang="nl-NL" sz="2400" b="1" dirty="0" smtClean="0"/>
              <a:t> </a:t>
            </a:r>
            <a:r>
              <a:rPr lang="nl-NL" sz="2400" dirty="0" smtClean="0"/>
              <a:t>op hun rode bloedcellen. </a:t>
            </a:r>
            <a:endParaRPr lang="nl-NL" sz="2400" dirty="0" smtClean="0"/>
          </a:p>
          <a:p>
            <a:r>
              <a:rPr lang="nl-NL" sz="2400" dirty="0" smtClean="0"/>
              <a:t>Mensen </a:t>
            </a:r>
            <a:r>
              <a:rPr lang="nl-NL" sz="2400" dirty="0" smtClean="0"/>
              <a:t>zonder dit antigeen zijn</a:t>
            </a:r>
            <a:r>
              <a:rPr lang="nl-NL" sz="2400" b="1" dirty="0" smtClean="0"/>
              <a:t> resusnegatief</a:t>
            </a:r>
            <a:r>
              <a:rPr lang="nl-NL" sz="2400" dirty="0" smtClean="0"/>
              <a:t> (</a:t>
            </a:r>
            <a:r>
              <a:rPr lang="nl-NL" sz="2400" dirty="0" err="1" smtClean="0"/>
              <a:t>RhD-negatief</a:t>
            </a:r>
            <a:r>
              <a:rPr lang="nl-NL" sz="2400" dirty="0" smtClean="0"/>
              <a:t>).</a:t>
            </a:r>
            <a:endParaRPr lang="nl-NL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21.6.2. Het </a:t>
            </a:r>
            <a:r>
              <a:rPr lang="nl-NL" sz="3200" b="1" dirty="0" err="1" smtClean="0"/>
              <a:t>rhesus-bloedgroepensysteem</a:t>
            </a:r>
            <a:r>
              <a:rPr lang="nl-NL" sz="3200" b="1" dirty="0" smtClean="0"/>
              <a:t> 3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Resusnegatieve </a:t>
            </a:r>
            <a:r>
              <a:rPr lang="nl-NL" sz="2400" dirty="0" smtClean="0"/>
              <a:t>mensen geen </a:t>
            </a:r>
            <a:r>
              <a:rPr lang="nl-NL" sz="2400" dirty="0" err="1" smtClean="0"/>
              <a:t>RhD-antistoffen</a:t>
            </a:r>
            <a:r>
              <a:rPr lang="nl-NL" sz="2400" dirty="0" smtClean="0"/>
              <a:t>, zoals de antistoffen tegen de resusfactor genoemd worden. </a:t>
            </a:r>
            <a:endParaRPr lang="nl-NL" sz="2400" dirty="0" smtClean="0"/>
          </a:p>
          <a:p>
            <a:r>
              <a:rPr lang="nl-NL" sz="2400" dirty="0" smtClean="0"/>
              <a:t>Pas </a:t>
            </a:r>
            <a:r>
              <a:rPr lang="nl-NL" sz="2400" dirty="0" smtClean="0"/>
              <a:t>wanneer bloed van resusnegatieve mensen </a:t>
            </a:r>
            <a:r>
              <a:rPr lang="nl-NL" sz="2400" b="1" dirty="0" smtClean="0"/>
              <a:t>in contact komt met resuspositieve rode bloedcellen, maken zij antistoffen tegen de resusfactor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b="1" dirty="0" err="1" smtClean="0"/>
              <a:t>RhD-antistoffen</a:t>
            </a:r>
            <a:r>
              <a:rPr lang="nl-NL" sz="2400" b="1" dirty="0" smtClean="0"/>
              <a:t> </a:t>
            </a:r>
            <a:r>
              <a:rPr lang="nl-NL" sz="2400" b="1" dirty="0" smtClean="0"/>
              <a:t>kunnen</a:t>
            </a:r>
            <a:r>
              <a:rPr lang="nl-NL" sz="2400" dirty="0" smtClean="0"/>
              <a:t>, in tegenstelling tot </a:t>
            </a:r>
            <a:r>
              <a:rPr lang="nl-NL" sz="2400" dirty="0" err="1" smtClean="0"/>
              <a:t>anti-A</a:t>
            </a:r>
            <a:r>
              <a:rPr lang="nl-NL" sz="2400" dirty="0" smtClean="0"/>
              <a:t> en </a:t>
            </a:r>
            <a:r>
              <a:rPr lang="nl-NL" sz="2400" dirty="0" err="1" smtClean="0"/>
              <a:t>anti-B</a:t>
            </a:r>
            <a:r>
              <a:rPr lang="nl-NL" sz="2400" dirty="0" smtClean="0"/>
              <a:t>, </a:t>
            </a:r>
            <a:r>
              <a:rPr lang="nl-NL" sz="2400" b="1" dirty="0" smtClean="0"/>
              <a:t>de placenta </a:t>
            </a:r>
            <a:r>
              <a:rPr lang="nl-NL" sz="2400" b="1" dirty="0" err="1" smtClean="0"/>
              <a:t>wél</a:t>
            </a:r>
            <a:r>
              <a:rPr lang="nl-NL" sz="2400" b="1" dirty="0" smtClean="0"/>
              <a:t> </a:t>
            </a:r>
            <a:r>
              <a:rPr lang="nl-NL" sz="2400" b="1" dirty="0" smtClean="0"/>
              <a:t>passeren</a:t>
            </a:r>
            <a:r>
              <a:rPr lang="nl-NL" sz="2400" dirty="0" smtClean="0"/>
              <a:t>.</a:t>
            </a:r>
          </a:p>
          <a:p>
            <a:r>
              <a:rPr lang="nl-NL" sz="2400" dirty="0" smtClean="0"/>
              <a:t>Een </a:t>
            </a:r>
            <a:r>
              <a:rPr lang="nl-NL" sz="2400" b="1" dirty="0" smtClean="0"/>
              <a:t>resusnegatieve moeder bevalt van een resuspositieve baby en tijdens de bevalling komt moederlijk bloed in contact met het bloed van de baby</a:t>
            </a:r>
            <a:r>
              <a:rPr lang="nl-NL" sz="2400" dirty="0" smtClean="0"/>
              <a:t>. </a:t>
            </a:r>
            <a:endParaRPr lang="nl-NL" sz="2400" dirty="0" smtClean="0"/>
          </a:p>
          <a:p>
            <a:r>
              <a:rPr lang="nl-NL" sz="2400" dirty="0" smtClean="0"/>
              <a:t>Op </a:t>
            </a:r>
            <a:r>
              <a:rPr lang="nl-NL" sz="2400" dirty="0" smtClean="0"/>
              <a:t>dat moment gaat de moeder </a:t>
            </a:r>
            <a:r>
              <a:rPr lang="nl-NL" sz="2400" dirty="0" err="1" smtClean="0"/>
              <a:t>RhD-antistoffen</a:t>
            </a:r>
            <a:r>
              <a:rPr lang="nl-NL" sz="2400" dirty="0" smtClean="0"/>
              <a:t> maken. Dat is voor het net geboren kind niet erg, maar wel voor een </a:t>
            </a:r>
            <a:r>
              <a:rPr lang="nl-NL" sz="2400" b="1" dirty="0" smtClean="0"/>
              <a:t>volgend kind dat ook resuspositief is</a:t>
            </a:r>
            <a:r>
              <a:rPr lang="nl-NL" sz="2400" dirty="0" smtClean="0"/>
              <a:t>. De </a:t>
            </a:r>
            <a:r>
              <a:rPr lang="nl-NL" sz="2400" dirty="0" err="1" smtClean="0"/>
              <a:t>RhD-antistoffen</a:t>
            </a:r>
            <a:r>
              <a:rPr lang="nl-NL" sz="2400" dirty="0" smtClean="0"/>
              <a:t> van de moeder bereiken dan via de placenta het bloed van het ongeboren kind. De antistoffen breken de rode bloedcellen van het kind af.</a:t>
            </a:r>
            <a:endParaRPr lang="nl-NL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21.6.2. Het </a:t>
            </a:r>
            <a:r>
              <a:rPr lang="nl-NL" sz="3200" b="1" dirty="0" err="1" smtClean="0"/>
              <a:t>rhesus-bloedgroepensysteem</a:t>
            </a:r>
            <a:r>
              <a:rPr lang="nl-NL" sz="3200" b="1" dirty="0" smtClean="0"/>
              <a:t> </a:t>
            </a:r>
            <a:r>
              <a:rPr lang="nl-NL" sz="3200" b="1" dirty="0" smtClean="0"/>
              <a:t>4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nl-NL" sz="2400" dirty="0" smtClean="0"/>
              <a:t>De antistoffen breken </a:t>
            </a:r>
            <a:r>
              <a:rPr lang="nl-NL" sz="2400" dirty="0" smtClean="0"/>
              <a:t>in dit geval dus de </a:t>
            </a:r>
            <a:r>
              <a:rPr lang="nl-NL" sz="2400" dirty="0" smtClean="0"/>
              <a:t>rode bloedcellen van het kind af. </a:t>
            </a:r>
            <a:endParaRPr lang="nl-NL" sz="2400" dirty="0" smtClean="0"/>
          </a:p>
          <a:p>
            <a:endParaRPr lang="nl-NL" sz="2400" dirty="0" smtClean="0"/>
          </a:p>
          <a:p>
            <a:r>
              <a:rPr lang="nl-NL" sz="2400" dirty="0" smtClean="0"/>
              <a:t>Hierdoor </a:t>
            </a:r>
            <a:r>
              <a:rPr lang="nl-NL" sz="2400" dirty="0" smtClean="0"/>
              <a:t>ontstaat bij de foetus een vorm van bloedarmoede, die soms voor de geboorte al tot de dood kan leiden. </a:t>
            </a:r>
            <a:endParaRPr lang="nl-NL" sz="2400" dirty="0" smtClean="0"/>
          </a:p>
          <a:p>
            <a:endParaRPr lang="nl-NL" sz="2400" dirty="0" smtClean="0"/>
          </a:p>
          <a:p>
            <a:r>
              <a:rPr lang="nl-NL" sz="2400" dirty="0" smtClean="0"/>
              <a:t>Het </a:t>
            </a:r>
            <a:r>
              <a:rPr lang="nl-NL" sz="2400" dirty="0" smtClean="0"/>
              <a:t>teveel aan het giftige bilirubine veroorzaakt schade aan de jonge hersenen. In het ernstigste geval leidt dit tot de dood</a:t>
            </a:r>
            <a:r>
              <a:rPr lang="nl-NL" sz="2400" dirty="0" smtClean="0"/>
              <a:t>.</a:t>
            </a:r>
          </a:p>
          <a:p>
            <a:endParaRPr lang="nl-NL" sz="2400" dirty="0" smtClean="0"/>
          </a:p>
          <a:p>
            <a:r>
              <a:rPr lang="nl-NL" sz="2400" dirty="0" smtClean="0"/>
              <a:t>Bekijk </a:t>
            </a:r>
            <a:r>
              <a:rPr lang="nl-NL" sz="2400" dirty="0" smtClean="0"/>
              <a:t>ook </a:t>
            </a:r>
            <a:r>
              <a:rPr lang="nl-NL" sz="2400" dirty="0" smtClean="0">
                <a:hlinkClick r:id="rId2"/>
              </a:rPr>
              <a:t>deze animatie </a:t>
            </a:r>
            <a:r>
              <a:rPr lang="nl-NL" sz="2400" dirty="0" smtClean="0"/>
              <a:t>op </a:t>
            </a:r>
            <a:r>
              <a:rPr lang="nl-NL" sz="2400" dirty="0" err="1" smtClean="0"/>
              <a:t>Bioplek</a:t>
            </a:r>
            <a:r>
              <a:rPr lang="nl-NL" sz="2400" dirty="0" smtClean="0"/>
              <a:t> (klik </a:t>
            </a:r>
            <a:r>
              <a:rPr lang="nl-NL" sz="2400" dirty="0" smtClean="0">
                <a:hlinkClick r:id="rId3"/>
              </a:rPr>
              <a:t>hier</a:t>
            </a:r>
            <a:r>
              <a:rPr lang="nl-NL" sz="2400" dirty="0" smtClean="0"/>
              <a:t> voor de </a:t>
            </a:r>
            <a:r>
              <a:rPr lang="nl-NL" sz="2400" dirty="0" err="1" smtClean="0"/>
              <a:t>iPad</a:t>
            </a:r>
            <a:r>
              <a:rPr lang="nl-NL" sz="2400" dirty="0" smtClean="0"/>
              <a:t>).</a:t>
            </a:r>
            <a:endParaRPr lang="nl-NL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1115</Words>
  <Application>Microsoft Office PowerPoint</Application>
  <PresentationFormat>Diavoorstelling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2" baseType="lpstr">
      <vt:lpstr>Office-thema</vt:lpstr>
      <vt:lpstr>21.6. Bloedtransfusie en orgaantransplantaties  1</vt:lpstr>
      <vt:lpstr>21.6.1. Het AB0-bloedgroepensysteem 1</vt:lpstr>
      <vt:lpstr>21.6.1. Het AB0-bloedgroepensysteem 2</vt:lpstr>
      <vt:lpstr>21.6.1. Het AB0-bloedgroepensysteem 3 schematisch</vt:lpstr>
      <vt:lpstr>21.6.1. Het AB0-bloedgroepensysteem 4</vt:lpstr>
      <vt:lpstr>21.6.2. Het rhesus-bloedgroepensysteem 1</vt:lpstr>
      <vt:lpstr>21.6.2. Het rhesus-bloedgroepensysteem 2</vt:lpstr>
      <vt:lpstr>21.6.2. Het rhesus-bloedgroepensysteem 3</vt:lpstr>
      <vt:lpstr>21.6.2. Het rhesus-bloedgroepensysteem 4</vt:lpstr>
      <vt:lpstr>21.6.2. Het rhesus-bloedgroepensysteem 5 schematische weergave</vt:lpstr>
      <vt:lpstr>21.6.2. Het rhesus-bloedgroepensysteem 6 </vt:lpstr>
      <vt:lpstr>21.6.3. Bloedtransfusies Uitleg volgende dia</vt:lpstr>
      <vt:lpstr>21.6.3  BLOEDTRANSFUSIES EN  BLOEDGROEPEN SRUTENFRANS</vt:lpstr>
      <vt:lpstr>21.6.4. Orgaantransplantaties 1</vt:lpstr>
      <vt:lpstr>21.6.4. Orgaantransplantaties 2</vt:lpstr>
      <vt:lpstr>21.6.4. Orgaantransplantaties 3</vt:lpstr>
      <vt:lpstr>21.6.5. HLA-antigenen 1</vt:lpstr>
      <vt:lpstr>21.6.5. HLA-antigenen 2</vt:lpstr>
      <vt:lpstr>21.6.5. HLA-antigenen 3</vt:lpstr>
      <vt:lpstr>21.6.6. Donororganen 1</vt:lpstr>
      <vt:lpstr>21.6.6. Donororganen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21.6. Bloedtransfusie en orgaantransplantaties  1</dc:title>
  <dc:creator>hrm</dc:creator>
  <cp:lastModifiedBy>hrm</cp:lastModifiedBy>
  <cp:revision>1</cp:revision>
  <dcterms:created xsi:type="dcterms:W3CDTF">2014-12-11T11:31:39Z</dcterms:created>
  <dcterms:modified xsi:type="dcterms:W3CDTF">2014-12-11T11:33:26Z</dcterms:modified>
</cp:coreProperties>
</file>